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4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12-09-2016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47172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12-09-2016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15172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3. A vantagem comparativa em circunstâncias mais genéricas (a demonstração neoclássica da vantagem comparativa)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0527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lado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73" name="Rectangle 1"/>
          <p:cNvSpPr>
            <a:spLocks noChangeArrowheads="1"/>
          </p:cNvSpPr>
          <p:nvPr/>
        </p:nvSpPr>
        <p:spPr bwMode="auto">
          <a:xfrm>
            <a:off x="0" y="2564904"/>
            <a:ext cx="914400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			  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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pt-PT" sz="2800" dirty="0" smtClean="0"/>
              <a:t>∇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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29" name="Text Box 133"/>
          <p:cNvSpPr txBox="1">
            <a:spLocks noChangeArrowheads="1"/>
          </p:cNvSpPr>
          <p:nvPr/>
        </p:nvSpPr>
        <p:spPr bwMode="auto">
          <a:xfrm>
            <a:off x="2428205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8" name="Text Box 132"/>
          <p:cNvSpPr txBox="1">
            <a:spLocks noChangeArrowheads="1"/>
          </p:cNvSpPr>
          <p:nvPr/>
        </p:nvSpPr>
        <p:spPr bwMode="auto">
          <a:xfrm>
            <a:off x="2428205" y="276535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3" name="Text Box 147"/>
          <p:cNvSpPr txBox="1">
            <a:spLocks noChangeArrowheads="1"/>
          </p:cNvSpPr>
          <p:nvPr/>
        </p:nvSpPr>
        <p:spPr bwMode="auto">
          <a:xfrm>
            <a:off x="5628605" y="348543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fr-FR" sz="10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7" name="Line 141"/>
          <p:cNvSpPr>
            <a:spLocks noChangeShapeType="1"/>
          </p:cNvSpPr>
          <p:nvPr/>
        </p:nvSpPr>
        <p:spPr bwMode="auto">
          <a:xfrm>
            <a:off x="4898355" y="3030637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3" name="Arc 167"/>
          <p:cNvSpPr>
            <a:spLocks/>
          </p:cNvSpPr>
          <p:nvPr/>
        </p:nvSpPr>
        <p:spPr bwMode="auto">
          <a:xfrm flipH="1" flipV="1">
            <a:off x="3891880" y="1596381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1" name="Text Box 145"/>
          <p:cNvSpPr txBox="1">
            <a:spLocks noChangeArrowheads="1"/>
          </p:cNvSpPr>
          <p:nvPr/>
        </p:nvSpPr>
        <p:spPr bwMode="auto">
          <a:xfrm>
            <a:off x="4988843" y="271849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C’’</a:t>
            </a:r>
          </a:p>
        </p:txBody>
      </p:sp>
      <p:sp>
        <p:nvSpPr>
          <p:cNvPr id="209035" name="Line 139"/>
          <p:cNvSpPr>
            <a:spLocks noChangeShapeType="1"/>
          </p:cNvSpPr>
          <p:nvPr/>
        </p:nvSpPr>
        <p:spPr bwMode="auto">
          <a:xfrm>
            <a:off x="5080918" y="2848075"/>
            <a:ext cx="0" cy="11890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6" name="Line 150"/>
          <p:cNvSpPr>
            <a:spLocks noChangeShapeType="1"/>
          </p:cNvSpPr>
          <p:nvPr/>
        </p:nvSpPr>
        <p:spPr bwMode="auto">
          <a:xfrm>
            <a:off x="2885405" y="2286447"/>
            <a:ext cx="3292475" cy="118903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2" name="Text Box 146"/>
          <p:cNvSpPr txBox="1">
            <a:spLocks noChangeArrowheads="1"/>
          </p:cNvSpPr>
          <p:nvPr/>
        </p:nvSpPr>
        <p:spPr bwMode="auto">
          <a:xfrm>
            <a:off x="4806280" y="29093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</a:t>
            </a:r>
          </a:p>
        </p:txBody>
      </p:sp>
      <p:sp>
        <p:nvSpPr>
          <p:cNvPr id="209034" name="Line 138"/>
          <p:cNvSpPr>
            <a:spLocks noChangeShapeType="1"/>
          </p:cNvSpPr>
          <p:nvPr/>
        </p:nvSpPr>
        <p:spPr bwMode="auto">
          <a:xfrm flipH="1">
            <a:off x="2794918" y="284807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completa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8" name="Line 172"/>
          <p:cNvSpPr>
            <a:spLocks noChangeShapeType="1"/>
          </p:cNvSpPr>
          <p:nvPr/>
        </p:nvSpPr>
        <p:spPr bwMode="auto">
          <a:xfrm flipV="1">
            <a:off x="2794918" y="91829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7" name="Line 171"/>
          <p:cNvSpPr>
            <a:spLocks noChangeShapeType="1"/>
          </p:cNvSpPr>
          <p:nvPr/>
        </p:nvSpPr>
        <p:spPr bwMode="auto">
          <a:xfrm>
            <a:off x="2794918" y="408664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6" name="Arc 170"/>
          <p:cNvSpPr>
            <a:spLocks/>
          </p:cNvSpPr>
          <p:nvPr/>
        </p:nvSpPr>
        <p:spPr bwMode="auto">
          <a:xfrm>
            <a:off x="2794918" y="216577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5" name="Line 169"/>
          <p:cNvSpPr>
            <a:spLocks noChangeShapeType="1"/>
          </p:cNvSpPr>
          <p:nvPr/>
        </p:nvSpPr>
        <p:spPr bwMode="auto">
          <a:xfrm>
            <a:off x="2794918" y="1278335"/>
            <a:ext cx="2376487" cy="28336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4" name="Arc 168"/>
          <p:cNvSpPr>
            <a:spLocks/>
          </p:cNvSpPr>
          <p:nvPr/>
        </p:nvSpPr>
        <p:spPr bwMode="auto">
          <a:xfrm flipH="1" flipV="1">
            <a:off x="3617243" y="1710383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2" name="Arc 166"/>
          <p:cNvSpPr>
            <a:spLocks/>
          </p:cNvSpPr>
          <p:nvPr/>
        </p:nvSpPr>
        <p:spPr bwMode="auto">
          <a:xfrm flipH="1" flipV="1">
            <a:off x="4074443" y="1422351"/>
            <a:ext cx="1646237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1" name="Line 165"/>
          <p:cNvSpPr>
            <a:spLocks noChangeShapeType="1"/>
          </p:cNvSpPr>
          <p:nvPr/>
        </p:nvSpPr>
        <p:spPr bwMode="auto">
          <a:xfrm flipH="1">
            <a:off x="2794918" y="2686150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0" name="Line 164"/>
          <p:cNvSpPr>
            <a:spLocks noChangeShapeType="1"/>
          </p:cNvSpPr>
          <p:nvPr/>
        </p:nvSpPr>
        <p:spPr bwMode="auto">
          <a:xfrm>
            <a:off x="3983955" y="268615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59" name="Text Box 163"/>
          <p:cNvSpPr txBox="1">
            <a:spLocks noChangeArrowheads="1"/>
          </p:cNvSpPr>
          <p:nvPr/>
        </p:nvSpPr>
        <p:spPr bwMode="auto">
          <a:xfrm>
            <a:off x="3851920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= C</a:t>
            </a:r>
          </a:p>
        </p:txBody>
      </p:sp>
      <p:sp>
        <p:nvSpPr>
          <p:cNvPr id="209058" name="Text Box 162"/>
          <p:cNvSpPr txBox="1">
            <a:spLocks noChangeArrowheads="1"/>
          </p:cNvSpPr>
          <p:nvPr/>
        </p:nvSpPr>
        <p:spPr bwMode="auto">
          <a:xfrm>
            <a:off x="5263480" y="319739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7" name="Text Box 161"/>
          <p:cNvSpPr txBox="1">
            <a:spLocks noChangeArrowheads="1"/>
          </p:cNvSpPr>
          <p:nvPr/>
        </p:nvSpPr>
        <p:spPr bwMode="auto">
          <a:xfrm>
            <a:off x="5508104" y="305338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6" name="Text Box 160"/>
          <p:cNvSpPr txBox="1">
            <a:spLocks noChangeArrowheads="1"/>
          </p:cNvSpPr>
          <p:nvPr/>
        </p:nvSpPr>
        <p:spPr bwMode="auto">
          <a:xfrm>
            <a:off x="5812755" y="286251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5" name="Text Box 159"/>
          <p:cNvSpPr txBox="1">
            <a:spLocks noChangeArrowheads="1"/>
          </p:cNvSpPr>
          <p:nvPr/>
        </p:nvSpPr>
        <p:spPr bwMode="auto">
          <a:xfrm>
            <a:off x="4074443" y="370145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4" name="Text Box 158"/>
          <p:cNvSpPr txBox="1">
            <a:spLocks noChangeArrowheads="1"/>
          </p:cNvSpPr>
          <p:nvPr/>
        </p:nvSpPr>
        <p:spPr bwMode="auto">
          <a:xfrm>
            <a:off x="6177880" y="414908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3" name="Text Box 157"/>
          <p:cNvSpPr txBox="1">
            <a:spLocks noChangeArrowheads="1"/>
          </p:cNvSpPr>
          <p:nvPr/>
        </p:nvSpPr>
        <p:spPr bwMode="auto">
          <a:xfrm>
            <a:off x="2520280" y="83671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2" name="Text Box 156"/>
          <p:cNvSpPr txBox="1">
            <a:spLocks noChangeArrowheads="1"/>
          </p:cNvSpPr>
          <p:nvPr/>
        </p:nvSpPr>
        <p:spPr bwMode="auto">
          <a:xfrm>
            <a:off x="2505472" y="39894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1" name="Text Box 155"/>
          <p:cNvSpPr txBox="1">
            <a:spLocks noChangeArrowheads="1"/>
          </p:cNvSpPr>
          <p:nvPr/>
        </p:nvSpPr>
        <p:spPr bwMode="auto">
          <a:xfrm>
            <a:off x="3709318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0" name="Text Box 154"/>
          <p:cNvSpPr txBox="1">
            <a:spLocks noChangeArrowheads="1"/>
          </p:cNvSpPr>
          <p:nvPr/>
        </p:nvSpPr>
        <p:spPr bwMode="auto">
          <a:xfrm>
            <a:off x="2195736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9" name="Arc 153"/>
          <p:cNvSpPr>
            <a:spLocks/>
          </p:cNvSpPr>
          <p:nvPr/>
        </p:nvSpPr>
        <p:spPr bwMode="auto">
          <a:xfrm flipH="1">
            <a:off x="4898355" y="390408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8" name="Text Box 152"/>
          <p:cNvSpPr txBox="1">
            <a:spLocks noChangeArrowheads="1"/>
          </p:cNvSpPr>
          <p:nvPr/>
        </p:nvSpPr>
        <p:spPr bwMode="auto">
          <a:xfrm>
            <a:off x="5355555" y="384547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7" name="Line 151"/>
          <p:cNvSpPr>
            <a:spLocks noChangeShapeType="1"/>
          </p:cNvSpPr>
          <p:nvPr/>
        </p:nvSpPr>
        <p:spPr bwMode="auto">
          <a:xfrm>
            <a:off x="2794918" y="2070423"/>
            <a:ext cx="3565525" cy="1281112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5" name="Line 149"/>
          <p:cNvSpPr>
            <a:spLocks noChangeShapeType="1"/>
          </p:cNvSpPr>
          <p:nvPr/>
        </p:nvSpPr>
        <p:spPr bwMode="auto">
          <a:xfrm flipH="1">
            <a:off x="5720680" y="351058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4" name="Arc 148"/>
          <p:cNvSpPr>
            <a:spLocks/>
          </p:cNvSpPr>
          <p:nvPr/>
        </p:nvSpPr>
        <p:spPr bwMode="auto">
          <a:xfrm flipH="1">
            <a:off x="5812755" y="3418508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0" name="Text Box 144"/>
          <p:cNvSpPr txBox="1">
            <a:spLocks noChangeArrowheads="1"/>
          </p:cNvSpPr>
          <p:nvPr/>
        </p:nvSpPr>
        <p:spPr bwMode="auto">
          <a:xfrm>
            <a:off x="3160043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‘’</a:t>
            </a:r>
          </a:p>
        </p:txBody>
      </p:sp>
      <p:sp>
        <p:nvSpPr>
          <p:cNvPr id="209039" name="Line 143"/>
          <p:cNvSpPr>
            <a:spLocks noChangeShapeType="1"/>
          </p:cNvSpPr>
          <p:nvPr/>
        </p:nvSpPr>
        <p:spPr bwMode="auto">
          <a:xfrm>
            <a:off x="3342605" y="2276575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8" name="Line 142"/>
          <p:cNvSpPr>
            <a:spLocks noChangeShapeType="1"/>
          </p:cNvSpPr>
          <p:nvPr/>
        </p:nvSpPr>
        <p:spPr bwMode="auto">
          <a:xfrm flipH="1">
            <a:off x="2794918" y="2276575"/>
            <a:ext cx="547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6" name="Line 140"/>
          <p:cNvSpPr>
            <a:spLocks noChangeShapeType="1"/>
          </p:cNvSpPr>
          <p:nvPr/>
        </p:nvSpPr>
        <p:spPr bwMode="auto">
          <a:xfrm flipH="1">
            <a:off x="2794918" y="3030637"/>
            <a:ext cx="21034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3" name="Line 137"/>
          <p:cNvSpPr>
            <a:spLocks noChangeShapeType="1"/>
          </p:cNvSpPr>
          <p:nvPr/>
        </p:nvSpPr>
        <p:spPr bwMode="auto">
          <a:xfrm flipH="1">
            <a:off x="4988843" y="4014639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2" name="Text Box 136"/>
          <p:cNvSpPr txBox="1">
            <a:spLocks noChangeArrowheads="1"/>
          </p:cNvSpPr>
          <p:nvPr/>
        </p:nvSpPr>
        <p:spPr bwMode="auto">
          <a:xfrm>
            <a:off x="4898355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1" name="Text Box 135"/>
          <p:cNvSpPr txBox="1">
            <a:spLocks noChangeArrowheads="1"/>
          </p:cNvSpPr>
          <p:nvPr/>
        </p:nvSpPr>
        <p:spPr bwMode="auto">
          <a:xfrm>
            <a:off x="4665712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0" name="Text Box 134"/>
          <p:cNvSpPr txBox="1">
            <a:spLocks noChangeArrowheads="1"/>
          </p:cNvSpPr>
          <p:nvPr/>
        </p:nvSpPr>
        <p:spPr bwMode="auto">
          <a:xfrm>
            <a:off x="3160043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7" name="Text Box 131"/>
          <p:cNvSpPr txBox="1">
            <a:spLocks noChangeArrowheads="1"/>
          </p:cNvSpPr>
          <p:nvPr/>
        </p:nvSpPr>
        <p:spPr bwMode="auto">
          <a:xfrm>
            <a:off x="2428205" y="293451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53540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P’’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"/>
          <p:cNvSpPr>
            <a:spLocks noChangeArrowheads="1"/>
          </p:cNvSpPr>
          <p:nvPr/>
        </p:nvSpPr>
        <p:spPr bwMode="auto">
          <a:xfrm>
            <a:off x="-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P’’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29" name="Text Box 133"/>
          <p:cNvSpPr txBox="1">
            <a:spLocks noChangeArrowheads="1"/>
          </p:cNvSpPr>
          <p:nvPr/>
        </p:nvSpPr>
        <p:spPr bwMode="auto">
          <a:xfrm>
            <a:off x="2428205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8" name="Text Box 132"/>
          <p:cNvSpPr txBox="1">
            <a:spLocks noChangeArrowheads="1"/>
          </p:cNvSpPr>
          <p:nvPr/>
        </p:nvSpPr>
        <p:spPr bwMode="auto">
          <a:xfrm>
            <a:off x="2428205" y="276535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3" name="Text Box 147"/>
          <p:cNvSpPr txBox="1">
            <a:spLocks noChangeArrowheads="1"/>
          </p:cNvSpPr>
          <p:nvPr/>
        </p:nvSpPr>
        <p:spPr bwMode="auto">
          <a:xfrm>
            <a:off x="5628605" y="348543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)Int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7" name="Line 141"/>
          <p:cNvSpPr>
            <a:spLocks noChangeShapeType="1"/>
          </p:cNvSpPr>
          <p:nvPr/>
        </p:nvSpPr>
        <p:spPr bwMode="auto">
          <a:xfrm>
            <a:off x="4898355" y="3030637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3" name="Arc 167"/>
          <p:cNvSpPr>
            <a:spLocks/>
          </p:cNvSpPr>
          <p:nvPr/>
        </p:nvSpPr>
        <p:spPr bwMode="auto">
          <a:xfrm flipH="1" flipV="1">
            <a:off x="3891880" y="1596381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1" name="Text Box 145"/>
          <p:cNvSpPr txBox="1">
            <a:spLocks noChangeArrowheads="1"/>
          </p:cNvSpPr>
          <p:nvPr/>
        </p:nvSpPr>
        <p:spPr bwMode="auto">
          <a:xfrm>
            <a:off x="4953744" y="275577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C’’</a:t>
            </a:r>
          </a:p>
        </p:txBody>
      </p:sp>
      <p:sp>
        <p:nvSpPr>
          <p:cNvPr id="209035" name="Line 139"/>
          <p:cNvSpPr>
            <a:spLocks noChangeShapeType="1"/>
          </p:cNvSpPr>
          <p:nvPr/>
        </p:nvSpPr>
        <p:spPr bwMode="auto">
          <a:xfrm>
            <a:off x="5080918" y="2848075"/>
            <a:ext cx="0" cy="11890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6" name="Line 150"/>
          <p:cNvSpPr>
            <a:spLocks noChangeShapeType="1"/>
          </p:cNvSpPr>
          <p:nvPr/>
        </p:nvSpPr>
        <p:spPr bwMode="auto">
          <a:xfrm>
            <a:off x="2885405" y="2286447"/>
            <a:ext cx="3292475" cy="118903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2" name="Text Box 146"/>
          <p:cNvSpPr txBox="1">
            <a:spLocks noChangeArrowheads="1"/>
          </p:cNvSpPr>
          <p:nvPr/>
        </p:nvSpPr>
        <p:spPr bwMode="auto">
          <a:xfrm>
            <a:off x="4806280" y="29093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</a:t>
            </a:r>
          </a:p>
        </p:txBody>
      </p:sp>
      <p:sp>
        <p:nvSpPr>
          <p:cNvPr id="209034" name="Line 138"/>
          <p:cNvSpPr>
            <a:spLocks noChangeShapeType="1"/>
          </p:cNvSpPr>
          <p:nvPr/>
        </p:nvSpPr>
        <p:spPr bwMode="auto">
          <a:xfrm flipH="1">
            <a:off x="2794918" y="284807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8" name="Line 172"/>
          <p:cNvSpPr>
            <a:spLocks noChangeShapeType="1"/>
          </p:cNvSpPr>
          <p:nvPr/>
        </p:nvSpPr>
        <p:spPr bwMode="auto">
          <a:xfrm flipV="1">
            <a:off x="2794918" y="91829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7" name="Line 171"/>
          <p:cNvSpPr>
            <a:spLocks noChangeShapeType="1"/>
          </p:cNvSpPr>
          <p:nvPr/>
        </p:nvSpPr>
        <p:spPr bwMode="auto">
          <a:xfrm>
            <a:off x="2794918" y="408664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6" name="Arc 170"/>
          <p:cNvSpPr>
            <a:spLocks/>
          </p:cNvSpPr>
          <p:nvPr/>
        </p:nvSpPr>
        <p:spPr bwMode="auto">
          <a:xfrm>
            <a:off x="2794918" y="216577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5" name="Line 169"/>
          <p:cNvSpPr>
            <a:spLocks noChangeShapeType="1"/>
          </p:cNvSpPr>
          <p:nvPr/>
        </p:nvSpPr>
        <p:spPr bwMode="auto">
          <a:xfrm>
            <a:off x="2794918" y="1278335"/>
            <a:ext cx="2376487" cy="28336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4" name="Arc 168"/>
          <p:cNvSpPr>
            <a:spLocks/>
          </p:cNvSpPr>
          <p:nvPr/>
        </p:nvSpPr>
        <p:spPr bwMode="auto">
          <a:xfrm flipH="1" flipV="1">
            <a:off x="3617243" y="1710383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2" name="Arc 166"/>
          <p:cNvSpPr>
            <a:spLocks/>
          </p:cNvSpPr>
          <p:nvPr/>
        </p:nvSpPr>
        <p:spPr bwMode="auto">
          <a:xfrm flipH="1" flipV="1">
            <a:off x="4074443" y="1442790"/>
            <a:ext cx="1646237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1" name="Line 165"/>
          <p:cNvSpPr>
            <a:spLocks noChangeShapeType="1"/>
          </p:cNvSpPr>
          <p:nvPr/>
        </p:nvSpPr>
        <p:spPr bwMode="auto">
          <a:xfrm flipH="1">
            <a:off x="2794918" y="2686150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0" name="Line 164"/>
          <p:cNvSpPr>
            <a:spLocks noChangeShapeType="1"/>
          </p:cNvSpPr>
          <p:nvPr/>
        </p:nvSpPr>
        <p:spPr bwMode="auto">
          <a:xfrm>
            <a:off x="3983955" y="268615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59" name="Text Box 163"/>
          <p:cNvSpPr txBox="1">
            <a:spLocks noChangeArrowheads="1"/>
          </p:cNvSpPr>
          <p:nvPr/>
        </p:nvSpPr>
        <p:spPr bwMode="auto">
          <a:xfrm>
            <a:off x="3851920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= C</a:t>
            </a:r>
          </a:p>
        </p:txBody>
      </p:sp>
      <p:sp>
        <p:nvSpPr>
          <p:cNvPr id="209058" name="Text Box 162"/>
          <p:cNvSpPr txBox="1">
            <a:spLocks noChangeArrowheads="1"/>
          </p:cNvSpPr>
          <p:nvPr/>
        </p:nvSpPr>
        <p:spPr bwMode="auto">
          <a:xfrm>
            <a:off x="5263480" y="319739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7" name="Text Box 161"/>
          <p:cNvSpPr txBox="1">
            <a:spLocks noChangeArrowheads="1"/>
          </p:cNvSpPr>
          <p:nvPr/>
        </p:nvSpPr>
        <p:spPr bwMode="auto">
          <a:xfrm>
            <a:off x="5508104" y="305338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6" name="Text Box 160"/>
          <p:cNvSpPr txBox="1">
            <a:spLocks noChangeArrowheads="1"/>
          </p:cNvSpPr>
          <p:nvPr/>
        </p:nvSpPr>
        <p:spPr bwMode="auto">
          <a:xfrm>
            <a:off x="5812755" y="286251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5" name="Text Box 159"/>
          <p:cNvSpPr txBox="1">
            <a:spLocks noChangeArrowheads="1"/>
          </p:cNvSpPr>
          <p:nvPr/>
        </p:nvSpPr>
        <p:spPr bwMode="auto">
          <a:xfrm>
            <a:off x="4074443" y="370145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4" name="Text Box 158"/>
          <p:cNvSpPr txBox="1">
            <a:spLocks noChangeArrowheads="1"/>
          </p:cNvSpPr>
          <p:nvPr/>
        </p:nvSpPr>
        <p:spPr bwMode="auto">
          <a:xfrm>
            <a:off x="6177880" y="412392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3" name="Text Box 157"/>
          <p:cNvSpPr txBox="1">
            <a:spLocks noChangeArrowheads="1"/>
          </p:cNvSpPr>
          <p:nvPr/>
        </p:nvSpPr>
        <p:spPr bwMode="auto">
          <a:xfrm>
            <a:off x="2520280" y="83671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2" name="Text Box 156"/>
          <p:cNvSpPr txBox="1">
            <a:spLocks noChangeArrowheads="1"/>
          </p:cNvSpPr>
          <p:nvPr/>
        </p:nvSpPr>
        <p:spPr bwMode="auto">
          <a:xfrm>
            <a:off x="2555776" y="39894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1" name="Text Box 155"/>
          <p:cNvSpPr txBox="1">
            <a:spLocks noChangeArrowheads="1"/>
          </p:cNvSpPr>
          <p:nvPr/>
        </p:nvSpPr>
        <p:spPr bwMode="auto">
          <a:xfrm>
            <a:off x="3709318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0" name="Text Box 154"/>
          <p:cNvSpPr txBox="1">
            <a:spLocks noChangeArrowheads="1"/>
          </p:cNvSpPr>
          <p:nvPr/>
        </p:nvSpPr>
        <p:spPr bwMode="auto">
          <a:xfrm>
            <a:off x="2195736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9" name="Arc 153"/>
          <p:cNvSpPr>
            <a:spLocks/>
          </p:cNvSpPr>
          <p:nvPr/>
        </p:nvSpPr>
        <p:spPr bwMode="auto">
          <a:xfrm flipH="1">
            <a:off x="4898355" y="390408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8" name="Text Box 152"/>
          <p:cNvSpPr txBox="1">
            <a:spLocks noChangeArrowheads="1"/>
          </p:cNvSpPr>
          <p:nvPr/>
        </p:nvSpPr>
        <p:spPr bwMode="auto">
          <a:xfrm>
            <a:off x="5355555" y="384547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7" name="Line 151"/>
          <p:cNvSpPr>
            <a:spLocks noChangeShapeType="1"/>
          </p:cNvSpPr>
          <p:nvPr/>
        </p:nvSpPr>
        <p:spPr bwMode="auto">
          <a:xfrm>
            <a:off x="2794918" y="2070423"/>
            <a:ext cx="3565525" cy="1281112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5" name="Line 149"/>
          <p:cNvSpPr>
            <a:spLocks noChangeShapeType="1"/>
          </p:cNvSpPr>
          <p:nvPr/>
        </p:nvSpPr>
        <p:spPr bwMode="auto">
          <a:xfrm flipH="1">
            <a:off x="5720680" y="351058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4" name="Arc 148"/>
          <p:cNvSpPr>
            <a:spLocks/>
          </p:cNvSpPr>
          <p:nvPr/>
        </p:nvSpPr>
        <p:spPr bwMode="auto">
          <a:xfrm flipH="1">
            <a:off x="5812755" y="3418508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0" name="Text Box 144"/>
          <p:cNvSpPr txBox="1">
            <a:spLocks noChangeArrowheads="1"/>
          </p:cNvSpPr>
          <p:nvPr/>
        </p:nvSpPr>
        <p:spPr bwMode="auto">
          <a:xfrm>
            <a:off x="3160043" y="213285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‘’</a:t>
            </a:r>
          </a:p>
        </p:txBody>
      </p:sp>
      <p:sp>
        <p:nvSpPr>
          <p:cNvPr id="209039" name="Line 143"/>
          <p:cNvSpPr>
            <a:spLocks noChangeShapeType="1"/>
          </p:cNvSpPr>
          <p:nvPr/>
        </p:nvSpPr>
        <p:spPr bwMode="auto">
          <a:xfrm>
            <a:off x="3342605" y="2276575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8" name="Line 142"/>
          <p:cNvSpPr>
            <a:spLocks noChangeShapeType="1"/>
          </p:cNvSpPr>
          <p:nvPr/>
        </p:nvSpPr>
        <p:spPr bwMode="auto">
          <a:xfrm flipH="1">
            <a:off x="2794918" y="2276575"/>
            <a:ext cx="547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6" name="Line 140"/>
          <p:cNvSpPr>
            <a:spLocks noChangeShapeType="1"/>
          </p:cNvSpPr>
          <p:nvPr/>
        </p:nvSpPr>
        <p:spPr bwMode="auto">
          <a:xfrm flipH="1">
            <a:off x="2794918" y="3030637"/>
            <a:ext cx="21034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3" name="Line 137"/>
          <p:cNvSpPr>
            <a:spLocks noChangeShapeType="1"/>
          </p:cNvSpPr>
          <p:nvPr/>
        </p:nvSpPr>
        <p:spPr bwMode="auto">
          <a:xfrm flipH="1">
            <a:off x="4988843" y="4014639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2" name="Text Box 136"/>
          <p:cNvSpPr txBox="1">
            <a:spLocks noChangeArrowheads="1"/>
          </p:cNvSpPr>
          <p:nvPr/>
        </p:nvSpPr>
        <p:spPr bwMode="auto">
          <a:xfrm>
            <a:off x="4898355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1" name="Text Box 135"/>
          <p:cNvSpPr txBox="1">
            <a:spLocks noChangeArrowheads="1"/>
          </p:cNvSpPr>
          <p:nvPr/>
        </p:nvSpPr>
        <p:spPr bwMode="auto">
          <a:xfrm>
            <a:off x="4665712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0" name="Text Box 134"/>
          <p:cNvSpPr txBox="1">
            <a:spLocks noChangeArrowheads="1"/>
          </p:cNvSpPr>
          <p:nvPr/>
        </p:nvSpPr>
        <p:spPr bwMode="auto">
          <a:xfrm>
            <a:off x="3160043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7" name="Text Box 131"/>
          <p:cNvSpPr txBox="1">
            <a:spLocks noChangeArrowheads="1"/>
          </p:cNvSpPr>
          <p:nvPr/>
        </p:nvSpPr>
        <p:spPr bwMode="auto">
          <a:xfrm>
            <a:off x="2428205" y="293451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total = 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C’’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"/>
          <p:cNvSpPr>
            <a:spLocks noChangeArrowheads="1"/>
          </p:cNvSpPr>
          <p:nvPr/>
        </p:nvSpPr>
        <p:spPr bwMode="auto">
          <a:xfrm>
            <a:off x="-36512" y="55892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puro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C’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C’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C’’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5567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283493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800" dirty="0" smtClean="0"/>
              <a:t>(</a:t>
            </a:r>
            <a:r>
              <a:rPr lang="fr-FR" sz="2800" dirty="0" err="1" smtClean="0"/>
              <a:t>TMgTP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A</a:t>
            </a:r>
            <a:r>
              <a:rPr lang="fr-FR" sz="2800" dirty="0" smtClean="0"/>
              <a:t> = (</a:t>
            </a:r>
            <a:r>
              <a:rPr lang="fr-FR" sz="2800" dirty="0" err="1" smtClean="0"/>
              <a:t>TMgSC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A</a:t>
            </a:r>
            <a:r>
              <a:rPr lang="fr-FR" sz="2800" dirty="0" smtClean="0"/>
              <a:t> = (Px/</a:t>
            </a:r>
            <a:r>
              <a:rPr lang="fr-FR" sz="2800" dirty="0" err="1" smtClean="0"/>
              <a:t>Py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Int</a:t>
            </a:r>
            <a:r>
              <a:rPr lang="fr-FR" sz="2800" dirty="0" smtClean="0"/>
              <a:t> = (</a:t>
            </a:r>
            <a:r>
              <a:rPr lang="fr-FR" sz="2800" dirty="0" err="1" smtClean="0"/>
              <a:t>TMgTP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B</a:t>
            </a:r>
            <a:r>
              <a:rPr lang="fr-FR" sz="2800" dirty="0" smtClean="0"/>
              <a:t> = (</a:t>
            </a:r>
            <a:r>
              <a:rPr lang="fr-FR" sz="2800" dirty="0" err="1" smtClean="0"/>
              <a:t>TMgSC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B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geral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34818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0" y="1988840"/>
          <a:ext cx="9144000" cy="128016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Teoria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clássica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Teoria neoclássica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(Px/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Py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fr-FR" sz="2800" baseline="30000" dirty="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800" dirty="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(Px/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Py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fr-FR" sz="2800" baseline="300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4178384"/>
          <a:ext cx="9144000" cy="24384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Teoria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clássica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Teoria neo-clássica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Diferenças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entre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países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nível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da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tecnologia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Diferenças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entre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países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nível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da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tecnologia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Diferenças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entre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países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nível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da procura (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gostos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dos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consumidores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clássica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39138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-1" y="1772816"/>
          <a:ext cx="9144002" cy="2194560"/>
        </p:xfrm>
        <a:graphic>
          <a:graphicData uri="http://schemas.openxmlformats.org/drawingml/2006/table">
            <a:tbl>
              <a:tblPr/>
              <a:tblGrid>
                <a:gridCol w="2355392"/>
                <a:gridCol w="2355392"/>
                <a:gridCol w="2355392"/>
                <a:gridCol w="2077826"/>
              </a:tblGrid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Existem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condições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para o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comércio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FPP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Gostos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Não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Não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-1" y="4509120"/>
          <a:ext cx="9144002" cy="2194560"/>
        </p:xfrm>
        <a:graphic>
          <a:graphicData uri="http://schemas.openxmlformats.org/drawingml/2006/table">
            <a:tbl>
              <a:tblPr/>
              <a:tblGrid>
                <a:gridCol w="2355392"/>
                <a:gridCol w="2355392"/>
                <a:gridCol w="2355392"/>
                <a:gridCol w="2077826"/>
              </a:tblGrid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Existem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condições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para o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comércio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FPP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Gostos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Não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empobrecedor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197083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A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cresce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uma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grande 	(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A)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29801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traduz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num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substancial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da 	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capacidade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setor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exportável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	(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X)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A procura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mundial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exportável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inelástica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empobrecedor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8175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Baskerville Old Face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aberta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antes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rc 167"/>
          <p:cNvSpPr>
            <a:spLocks/>
          </p:cNvSpPr>
          <p:nvPr/>
        </p:nvSpPr>
        <p:spPr bwMode="auto">
          <a:xfrm flipH="1" flipV="1">
            <a:off x="3419872" y="1340768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3" name="Text Box 145"/>
          <p:cNvSpPr txBox="1">
            <a:spLocks noChangeArrowheads="1"/>
          </p:cNvSpPr>
          <p:nvPr/>
        </p:nvSpPr>
        <p:spPr bwMode="auto">
          <a:xfrm>
            <a:off x="3419872" y="1844824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46" name="Text Box 146"/>
          <p:cNvSpPr txBox="1">
            <a:spLocks noChangeArrowheads="1"/>
          </p:cNvSpPr>
          <p:nvPr/>
        </p:nvSpPr>
        <p:spPr bwMode="auto">
          <a:xfrm>
            <a:off x="4305672" y="4051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0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8" name="Line 172"/>
          <p:cNvSpPr>
            <a:spLocks noChangeShapeType="1"/>
          </p:cNvSpPr>
          <p:nvPr/>
        </p:nvSpPr>
        <p:spPr bwMode="auto">
          <a:xfrm flipV="1">
            <a:off x="2794918" y="163837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9" name="Line 171"/>
          <p:cNvSpPr>
            <a:spLocks noChangeShapeType="1"/>
          </p:cNvSpPr>
          <p:nvPr/>
        </p:nvSpPr>
        <p:spPr bwMode="auto">
          <a:xfrm>
            <a:off x="2794918" y="480672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0" name="Arc 170"/>
          <p:cNvSpPr>
            <a:spLocks/>
          </p:cNvSpPr>
          <p:nvPr/>
        </p:nvSpPr>
        <p:spPr bwMode="auto">
          <a:xfrm>
            <a:off x="2794918" y="288585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1" name="Line 169"/>
          <p:cNvSpPr>
            <a:spLocks noChangeShapeType="1"/>
          </p:cNvSpPr>
          <p:nvPr/>
        </p:nvSpPr>
        <p:spPr bwMode="auto">
          <a:xfrm>
            <a:off x="3419873" y="1628801"/>
            <a:ext cx="1296143" cy="316835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7" name="Text Box 162"/>
          <p:cNvSpPr txBox="1">
            <a:spLocks noChangeArrowheads="1"/>
          </p:cNvSpPr>
          <p:nvPr/>
        </p:nvSpPr>
        <p:spPr bwMode="auto">
          <a:xfrm>
            <a:off x="4788024" y="30438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61"/>
          <p:cNvSpPr txBox="1">
            <a:spLocks noChangeArrowheads="1"/>
          </p:cNvSpPr>
          <p:nvPr/>
        </p:nvSpPr>
        <p:spPr bwMode="auto">
          <a:xfrm>
            <a:off x="5004048" y="2708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59"/>
          <p:cNvSpPr txBox="1">
            <a:spLocks noChangeArrowheads="1"/>
          </p:cNvSpPr>
          <p:nvPr/>
        </p:nvSpPr>
        <p:spPr bwMode="auto">
          <a:xfrm>
            <a:off x="4074443" y="442153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58"/>
          <p:cNvSpPr txBox="1">
            <a:spLocks noChangeArrowheads="1"/>
          </p:cNvSpPr>
          <p:nvPr/>
        </p:nvSpPr>
        <p:spPr bwMode="auto">
          <a:xfrm>
            <a:off x="6177880" y="48440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157"/>
          <p:cNvSpPr txBox="1">
            <a:spLocks noChangeArrowheads="1"/>
          </p:cNvSpPr>
          <p:nvPr/>
        </p:nvSpPr>
        <p:spPr bwMode="auto">
          <a:xfrm>
            <a:off x="2520280" y="155679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2555776" y="47095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rc 153"/>
          <p:cNvSpPr>
            <a:spLocks/>
          </p:cNvSpPr>
          <p:nvPr/>
        </p:nvSpPr>
        <p:spPr bwMode="auto">
          <a:xfrm flipH="1">
            <a:off x="4551933" y="462416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7" name="Text Box 152"/>
          <p:cNvSpPr txBox="1">
            <a:spLocks noChangeArrowheads="1"/>
          </p:cNvSpPr>
          <p:nvPr/>
        </p:nvSpPr>
        <p:spPr bwMode="auto">
          <a:xfrm>
            <a:off x="4449688" y="47971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empobrecedor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8175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Baskerville Old Face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aberta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depois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7"/>
          <p:cNvSpPr txBox="1">
            <a:spLocks noChangeArrowheads="1"/>
          </p:cNvSpPr>
          <p:nvPr/>
        </p:nvSpPr>
        <p:spPr bwMode="auto">
          <a:xfrm>
            <a:off x="5292080" y="429309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lang="fr-FR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rc 167"/>
          <p:cNvSpPr>
            <a:spLocks/>
          </p:cNvSpPr>
          <p:nvPr/>
        </p:nvSpPr>
        <p:spPr bwMode="auto">
          <a:xfrm flipH="1" flipV="1">
            <a:off x="3419872" y="1340768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3" name="Text Box 145"/>
          <p:cNvSpPr txBox="1">
            <a:spLocks noChangeArrowheads="1"/>
          </p:cNvSpPr>
          <p:nvPr/>
        </p:nvSpPr>
        <p:spPr bwMode="auto">
          <a:xfrm>
            <a:off x="3419872" y="1844824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46" name="Text Box 146"/>
          <p:cNvSpPr txBox="1">
            <a:spLocks noChangeArrowheads="1"/>
          </p:cNvSpPr>
          <p:nvPr/>
        </p:nvSpPr>
        <p:spPr bwMode="auto">
          <a:xfrm>
            <a:off x="4305672" y="4051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0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8" name="Line 172"/>
          <p:cNvSpPr>
            <a:spLocks noChangeShapeType="1"/>
          </p:cNvSpPr>
          <p:nvPr/>
        </p:nvSpPr>
        <p:spPr bwMode="auto">
          <a:xfrm flipV="1">
            <a:off x="2794918" y="163837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9" name="Line 171"/>
          <p:cNvSpPr>
            <a:spLocks noChangeShapeType="1"/>
          </p:cNvSpPr>
          <p:nvPr/>
        </p:nvSpPr>
        <p:spPr bwMode="auto">
          <a:xfrm>
            <a:off x="2794918" y="480672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0" name="Arc 170"/>
          <p:cNvSpPr>
            <a:spLocks/>
          </p:cNvSpPr>
          <p:nvPr/>
        </p:nvSpPr>
        <p:spPr bwMode="auto">
          <a:xfrm>
            <a:off x="2794918" y="288585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1" name="Line 169"/>
          <p:cNvSpPr>
            <a:spLocks noChangeShapeType="1"/>
          </p:cNvSpPr>
          <p:nvPr/>
        </p:nvSpPr>
        <p:spPr bwMode="auto">
          <a:xfrm>
            <a:off x="3419873" y="1628801"/>
            <a:ext cx="1296143" cy="316835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2" name="Arc 168"/>
          <p:cNvSpPr>
            <a:spLocks/>
          </p:cNvSpPr>
          <p:nvPr/>
        </p:nvSpPr>
        <p:spPr bwMode="auto">
          <a:xfrm flipH="1" flipV="1">
            <a:off x="3203848" y="1628800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6" name="Text Box 163"/>
          <p:cNvSpPr txBox="1">
            <a:spLocks noChangeArrowheads="1"/>
          </p:cNvSpPr>
          <p:nvPr/>
        </p:nvSpPr>
        <p:spPr bwMode="auto">
          <a:xfrm>
            <a:off x="3635896" y="2708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0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7" name="Text Box 162"/>
          <p:cNvSpPr txBox="1">
            <a:spLocks noChangeArrowheads="1"/>
          </p:cNvSpPr>
          <p:nvPr/>
        </p:nvSpPr>
        <p:spPr bwMode="auto">
          <a:xfrm>
            <a:off x="4788024" y="30438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61"/>
          <p:cNvSpPr txBox="1">
            <a:spLocks noChangeArrowheads="1"/>
          </p:cNvSpPr>
          <p:nvPr/>
        </p:nvSpPr>
        <p:spPr bwMode="auto">
          <a:xfrm>
            <a:off x="5004048" y="2708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59"/>
          <p:cNvSpPr txBox="1">
            <a:spLocks noChangeArrowheads="1"/>
          </p:cNvSpPr>
          <p:nvPr/>
        </p:nvSpPr>
        <p:spPr bwMode="auto">
          <a:xfrm>
            <a:off x="4074443" y="442153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58"/>
          <p:cNvSpPr txBox="1">
            <a:spLocks noChangeArrowheads="1"/>
          </p:cNvSpPr>
          <p:nvPr/>
        </p:nvSpPr>
        <p:spPr bwMode="auto">
          <a:xfrm>
            <a:off x="6177880" y="48440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157"/>
          <p:cNvSpPr txBox="1">
            <a:spLocks noChangeArrowheads="1"/>
          </p:cNvSpPr>
          <p:nvPr/>
        </p:nvSpPr>
        <p:spPr bwMode="auto">
          <a:xfrm>
            <a:off x="2520280" y="155679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2555776" y="47095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rc 153"/>
          <p:cNvSpPr>
            <a:spLocks/>
          </p:cNvSpPr>
          <p:nvPr/>
        </p:nvSpPr>
        <p:spPr bwMode="auto">
          <a:xfrm flipH="1">
            <a:off x="4551933" y="462416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7" name="Text Box 152"/>
          <p:cNvSpPr txBox="1">
            <a:spLocks noChangeArrowheads="1"/>
          </p:cNvSpPr>
          <p:nvPr/>
        </p:nvSpPr>
        <p:spPr bwMode="auto">
          <a:xfrm>
            <a:off x="4449688" y="47971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Line 151"/>
          <p:cNvSpPr>
            <a:spLocks noChangeShapeType="1"/>
          </p:cNvSpPr>
          <p:nvPr/>
        </p:nvSpPr>
        <p:spPr bwMode="auto">
          <a:xfrm>
            <a:off x="2843809" y="2060848"/>
            <a:ext cx="2808312" cy="2232248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9" name="Line 149"/>
          <p:cNvSpPr>
            <a:spLocks noChangeShapeType="1"/>
          </p:cNvSpPr>
          <p:nvPr/>
        </p:nvSpPr>
        <p:spPr bwMode="auto">
          <a:xfrm flipH="1">
            <a:off x="5148064" y="4293096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0" name="Arc 148"/>
          <p:cNvSpPr>
            <a:spLocks/>
          </p:cNvSpPr>
          <p:nvPr/>
        </p:nvSpPr>
        <p:spPr bwMode="auto">
          <a:xfrm flipH="1">
            <a:off x="5364088" y="4201021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" name="Text Box 144"/>
          <p:cNvSpPr txBox="1">
            <a:spLocks noChangeArrowheads="1"/>
          </p:cNvSpPr>
          <p:nvPr/>
        </p:nvSpPr>
        <p:spPr bwMode="auto">
          <a:xfrm>
            <a:off x="4377680" y="333184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‘’</a:t>
            </a:r>
          </a:p>
        </p:txBody>
      </p:sp>
      <p:sp>
        <p:nvSpPr>
          <p:cNvPr id="80" name="Arco 79"/>
          <p:cNvSpPr/>
          <p:nvPr/>
        </p:nvSpPr>
        <p:spPr>
          <a:xfrm>
            <a:off x="395536" y="2780928"/>
            <a:ext cx="4752528" cy="4032448"/>
          </a:xfrm>
          <a:prstGeom prst="arc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2" name="Conexão recta unidireccional 81"/>
          <p:cNvCxnSpPr/>
          <p:nvPr/>
        </p:nvCxnSpPr>
        <p:spPr>
          <a:xfrm flipV="1">
            <a:off x="4572000" y="4293096"/>
            <a:ext cx="504056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36512" y="528320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Baskerville Old Face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nível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estar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degradou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com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virtude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degradação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muito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acentuada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termos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troca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3.7.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Discussão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pressupostos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análise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cuidado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Compreender os ganhos gerados pelo comércio internacional utilizando o instrumental teórico neoclássico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6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332656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061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Hipóteses simplificadoras da demonstração neoclássica da vantagem 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2042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em autarcia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9963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em economia aberta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7884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5091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Condições para o comércio – teoria clássica das vantagens comparativas 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teoria neoclássica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55892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Crescimento empobrecedor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Discussão de alguns pressupostos da análise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simplificadoras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demonstração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216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fundamentais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40927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•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Abandono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valor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crescentes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(FPP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côncava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origem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deixa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único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procura passa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necessária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simplificadoras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demonstração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216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9168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maximizar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conta a sua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restrição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a sua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capacidade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348532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obter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combinação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conta a sua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restrição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a sua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disponibilidade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57239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(capital – K –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	L)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simplificadoras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demonstração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interna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 e Y)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1218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 – Resto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Mundo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6990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transporte ou outras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barreiras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crescentes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52100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constantes à escala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58581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437" name="Line 21"/>
          <p:cNvSpPr>
            <a:spLocks noChangeShapeType="1"/>
          </p:cNvSpPr>
          <p:nvPr/>
        </p:nvSpPr>
        <p:spPr bwMode="auto">
          <a:xfrm flipV="1">
            <a:off x="2902422" y="112474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6" name="Line 20"/>
          <p:cNvSpPr>
            <a:spLocks noChangeShapeType="1"/>
          </p:cNvSpPr>
          <p:nvPr/>
        </p:nvSpPr>
        <p:spPr bwMode="auto">
          <a:xfrm>
            <a:off x="2902422" y="4293096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5" name="Arc 19"/>
          <p:cNvSpPr>
            <a:spLocks/>
          </p:cNvSpPr>
          <p:nvPr/>
        </p:nvSpPr>
        <p:spPr bwMode="auto">
          <a:xfrm>
            <a:off x="2902422" y="2348880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88434" name="Line 18"/>
          <p:cNvSpPr>
            <a:spLocks noChangeShapeType="1"/>
          </p:cNvSpPr>
          <p:nvPr/>
        </p:nvSpPr>
        <p:spPr bwMode="auto">
          <a:xfrm>
            <a:off x="2902422" y="1459409"/>
            <a:ext cx="2376487" cy="28336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3" name="Arc 17"/>
          <p:cNvSpPr>
            <a:spLocks/>
          </p:cNvSpPr>
          <p:nvPr/>
        </p:nvSpPr>
        <p:spPr bwMode="auto">
          <a:xfrm flipH="1" flipV="1">
            <a:off x="3724747" y="1844824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2" name="Arc 16"/>
          <p:cNvSpPr>
            <a:spLocks/>
          </p:cNvSpPr>
          <p:nvPr/>
        </p:nvSpPr>
        <p:spPr bwMode="auto">
          <a:xfrm flipH="1" flipV="1">
            <a:off x="3999384" y="1628800"/>
            <a:ext cx="1646238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1" name="Arc 15"/>
          <p:cNvSpPr>
            <a:spLocks/>
          </p:cNvSpPr>
          <p:nvPr/>
        </p:nvSpPr>
        <p:spPr bwMode="auto">
          <a:xfrm flipH="1" flipV="1">
            <a:off x="4274022" y="1484784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 flipH="1">
            <a:off x="2902422" y="2892599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>
            <a:off x="4091459" y="2892599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3999384" y="278092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5370984" y="328153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5645622" y="307516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5920259" y="289259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4181947" y="3907904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300192" y="441196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2627784" y="104316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2627784" y="419593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3907309" y="43399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627784" y="275577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18" name="Arc 2"/>
          <p:cNvSpPr>
            <a:spLocks/>
          </p:cNvSpPr>
          <p:nvPr/>
        </p:nvSpPr>
        <p:spPr bwMode="auto">
          <a:xfrm flipH="1">
            <a:off x="5005859" y="4110534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17" name="Text Box 1"/>
          <p:cNvSpPr txBox="1">
            <a:spLocks noChangeArrowheads="1"/>
          </p:cNvSpPr>
          <p:nvPr/>
        </p:nvSpPr>
        <p:spPr bwMode="auto">
          <a:xfrm>
            <a:off x="5005859" y="43399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36512" y="5229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TMgTP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CMgX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CMgY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=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TMgSC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-36512" y="585926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pela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6926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X é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barato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é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-36512" y="25649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Ajustamentos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o novo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32129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lado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produtores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73" name="Rectangle 1"/>
          <p:cNvSpPr>
            <a:spLocks noChangeArrowheads="1"/>
          </p:cNvSpPr>
          <p:nvPr/>
        </p:nvSpPr>
        <p:spPr bwMode="auto">
          <a:xfrm>
            <a:off x="0" y="4077072"/>
            <a:ext cx="914400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CMgX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CMgY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Px/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Py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 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Diminuição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X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		  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Aumento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Y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          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				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lang="pt-PT" sz="2800" dirty="0" smtClean="0"/>
              <a:t>∇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CMgY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Monotype Sorts"/>
              </a:rPr>
              <a:t>                                                         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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</a:t>
            </a:r>
            <a:r>
              <a:rPr lang="pt-PT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CMgX</a:t>
            </a: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pt-PT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CMgY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pt-P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Px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pt-P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Py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642</TotalTime>
  <Words>651</Words>
  <Application>Microsoft Office PowerPoint</Application>
  <PresentationFormat>Apresentação no Ecrã (4:3)</PresentationFormat>
  <Paragraphs>214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151</cp:revision>
  <dcterms:created xsi:type="dcterms:W3CDTF">2015-06-22T19:08:08Z</dcterms:created>
  <dcterms:modified xsi:type="dcterms:W3CDTF">2016-09-12T12:17:51Z</dcterms:modified>
</cp:coreProperties>
</file>